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64" r:id="rId5"/>
    <p:sldId id="258" r:id="rId6"/>
    <p:sldId id="259" r:id="rId7"/>
    <p:sldId id="267" r:id="rId8"/>
    <p:sldId id="268" r:id="rId9"/>
    <p:sldId id="269" r:id="rId10"/>
    <p:sldId id="260" r:id="rId11"/>
    <p:sldId id="266" r:id="rId12"/>
    <p:sldId id="261" r:id="rId13"/>
    <p:sldId id="262" r:id="rId14"/>
    <p:sldId id="270" r:id="rId15"/>
    <p:sldId id="26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8D0C41-DA6F-48D7-A3D2-05EEA38DAF5C}">
          <p14:sldIdLst>
            <p14:sldId id="256"/>
            <p14:sldId id="257"/>
            <p14:sldId id="271"/>
            <p14:sldId id="264"/>
            <p14:sldId id="258"/>
            <p14:sldId id="259"/>
            <p14:sldId id="267"/>
            <p14:sldId id="268"/>
            <p14:sldId id="269"/>
            <p14:sldId id="260"/>
            <p14:sldId id="266"/>
            <p14:sldId id="261"/>
            <p14:sldId id="262"/>
            <p14:sldId id="270"/>
            <p14:sldId id="263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3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6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3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8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5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5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4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A0E1-705E-4C1B-8024-DE3742D357BC}" type="datetimeFigureOut">
              <a:rPr lang="en-US" smtClean="0"/>
              <a:t>12/04/2018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53C9-15BB-4227-9BB0-C2CDDA1C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33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5Q5FQfXZa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N__M-3sl6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2TY110t8P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9900" i="1" dirty="0" smtClean="0"/>
              <a:t>BIAS</a:t>
            </a:r>
            <a:endParaRPr lang="en-US" sz="199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Fundamentals of Law Practice</a:t>
            </a:r>
          </a:p>
          <a:p>
            <a:r>
              <a:rPr lang="en-US" dirty="0" smtClean="0"/>
              <a:t>Georgia State University College of Law</a:t>
            </a:r>
          </a:p>
          <a:p>
            <a:r>
              <a:rPr lang="en-US" dirty="0" smtClean="0"/>
              <a:t>Tiffany Roberts, Esq.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4584" y="1778764"/>
            <a:ext cx="4336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 has a criminal history.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79368" y="4898027"/>
            <a:ext cx="10064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She is too young to understand.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284618" y="2250209"/>
            <a:ext cx="6753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They are too rich to care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3622" y="758978"/>
            <a:ext cx="3448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She is ghetto. 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61366" y="3115357"/>
            <a:ext cx="5329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They are poor.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307228" y="4475706"/>
            <a:ext cx="474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are uneducated. I can’t explain everything.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4584" y="2265957"/>
            <a:ext cx="2886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BLACK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8657407" y="4100992"/>
            <a:ext cx="2886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WHITE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8657407" y="1279963"/>
            <a:ext cx="2886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LATINX</a:t>
            </a:r>
            <a:endParaRPr lang="en-US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62207" y="5922275"/>
            <a:ext cx="4014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UNDOCUMENTED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3849188" y="5807486"/>
            <a:ext cx="2913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He looks </a:t>
            </a:r>
            <a:r>
              <a:rPr lang="en-US" sz="2800" b="1" dirty="0"/>
              <a:t>violent.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856244" y="3663407"/>
            <a:ext cx="2689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She looks guilty.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63782" y="375415"/>
            <a:ext cx="2886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ASIAN</a:t>
            </a:r>
            <a:endParaRPr lang="en-US" sz="7200" dirty="0"/>
          </a:p>
        </p:txBody>
      </p:sp>
      <p:sp>
        <p:nvSpPr>
          <p:cNvPr id="17" name="TextBox 16"/>
          <p:cNvSpPr txBox="1"/>
          <p:nvPr/>
        </p:nvSpPr>
        <p:spPr>
          <a:xfrm>
            <a:off x="8118561" y="167687"/>
            <a:ext cx="2886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MAN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613568" y="5499709"/>
            <a:ext cx="3671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WOMAN</a:t>
            </a:r>
            <a:endParaRPr lang="en-US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5651317" y="1420300"/>
            <a:ext cx="2886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GAY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4474026" y="3187892"/>
            <a:ext cx="2886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TRANS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5424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1" y="1071154"/>
            <a:ext cx="5865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BAD NEIGHBORHOOD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570616" y="4232367"/>
            <a:ext cx="4398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BAD PART OF TOWN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50377" y="2548504"/>
            <a:ext cx="3009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LOOKS SCARY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606731" y="5199017"/>
            <a:ext cx="4963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NOT THE BEST [NOUN]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119257" y="1394319"/>
            <a:ext cx="4027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FEELS THREATENING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789611" y="3460403"/>
            <a:ext cx="2980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 TYPE OF GUY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563417" y="5493546"/>
            <a:ext cx="3139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HIGH DRUG AREA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221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647" y="903008"/>
            <a:ext cx="10515600" cy="5108212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WHAT MAKES IT AN –ISM?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2686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8738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HOW DO WE REINFORCE </a:t>
            </a:r>
            <a:br>
              <a:rPr lang="en-US" sz="11500" dirty="0" smtClean="0"/>
            </a:br>
            <a:r>
              <a:rPr lang="en-US" sz="11500" dirty="0" smtClean="0"/>
              <a:t>–ISMS IN PRACTICE?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272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647" y="903008"/>
            <a:ext cx="10515600" cy="5108212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How do we </a:t>
            </a:r>
            <a:r>
              <a:rPr lang="en-US" sz="9600" smtClean="0"/>
              <a:t>regulate ourselves?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397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385"/>
            <a:ext cx="10515600" cy="5591538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WHAT IF THERE IS NO RULE?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488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832" y="500735"/>
            <a:ext cx="6725739" cy="584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2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Before presentation: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Complete RACE IAT</a:t>
            </a:r>
          </a:p>
          <a:p>
            <a:r>
              <a:rPr lang="en-US" sz="4000" dirty="0" smtClean="0"/>
              <a:t>Complete OTHER IAT</a:t>
            </a:r>
          </a:p>
          <a:p>
            <a:r>
              <a:rPr lang="en-US" sz="4000" dirty="0" smtClean="0"/>
              <a:t>Browse glossary of social justice terms &amp; discuss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80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bias?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Prejudice; an inclination or preference, especially one that interferes with impartial judgment.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6276998"/>
            <a:ext cx="10657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https://studentleadership.northseattle.edu/sites/studentleadership.northseattle.edu/files/D2-Diversity-and-Social-Justice-Terminology.pdf</a:t>
            </a:r>
          </a:p>
        </p:txBody>
      </p:sp>
    </p:spTree>
    <p:extLst>
      <p:ext uri="{BB962C8B-B14F-4D97-AF65-F5344CB8AC3E}">
        <p14:creationId xmlns:p14="http://schemas.microsoft.com/office/powerpoint/2010/main" val="30144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IMPLICIT ASSOCIATION TEST</a:t>
            </a:r>
            <a:endParaRPr lang="en-US" dirty="0"/>
          </a:p>
        </p:txBody>
      </p:sp>
      <p:pic>
        <p:nvPicPr>
          <p:cNvPr id="4" name="n5Q5FQfXZa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9657" y="1690688"/>
            <a:ext cx="6535784" cy="367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required to be impartial as lawyers?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>
                <a:solidFill>
                  <a:srgbClr val="00B050"/>
                </a:solidFill>
              </a:rPr>
              <a:t>Y</a:t>
            </a:r>
            <a:r>
              <a:rPr lang="en-US" sz="34400" dirty="0" smtClean="0"/>
              <a:t>/</a:t>
            </a:r>
            <a:r>
              <a:rPr lang="en-US" sz="34400" dirty="0" smtClean="0">
                <a:solidFill>
                  <a:srgbClr val="FF0000"/>
                </a:solidFill>
              </a:rPr>
              <a:t>N</a:t>
            </a:r>
            <a:endParaRPr lang="en-US" sz="3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1697"/>
            <a:ext cx="10515600" cy="5434784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C</a:t>
            </a:r>
            <a:r>
              <a:rPr lang="en-US" sz="8800" dirty="0" smtClean="0"/>
              <a:t>an bias affect our roles as zealous advocates?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8642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883" y="148437"/>
            <a:ext cx="1167106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latin typeface="Verdana" panose="020B0604030504040204" pitchFamily="34" charset="0"/>
              </a:rPr>
              <a:t>RULE 1.7 CONFLICT OF INTEREST: GENERAL RULE</a:t>
            </a:r>
          </a:p>
          <a:p>
            <a:pPr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A lawyer shall not represent or continue to represent a client 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</a:rPr>
              <a:t>if there is a significant risk that the lawyer's own interests</a:t>
            </a:r>
            <a:r>
              <a:rPr lang="en-US" dirty="0">
                <a:latin typeface="Verdana" panose="020B0604030504040204" pitchFamily="34" charset="0"/>
              </a:rPr>
              <a:t> or the lawyer's duties to another client, a former client, or a third person 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</a:rPr>
              <a:t>will materially and adversely affect the representation of the client</a:t>
            </a:r>
            <a:r>
              <a:rPr lang="en-US" dirty="0">
                <a:latin typeface="Verdana" panose="020B0604030504040204" pitchFamily="34" charset="0"/>
              </a:rPr>
              <a:t>, except as permitted in (b).</a:t>
            </a:r>
          </a:p>
          <a:p>
            <a:pPr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If client informed consent is permissible a lawyer may represent a client notwithstanding a significant risk of material and adverse effect if each affected client or former client gives informed consent, confirmed in writing, to the representation after: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consultation with the lawyer, pursuant to Rule 1.0(c);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having received in writing reasonable and adequate information about the material risks of and reasonable available alternatives to the representation, and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having been given the opportunity to consult with independent counsel.</a:t>
            </a:r>
          </a:p>
          <a:p>
            <a:pPr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Client informed consent is not permissible if the representation: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is prohibited by law or these Rules;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includes the assertion of a claim by one client against another client represented by the lawyer in the same or substantially related proceeding; or</a:t>
            </a:r>
          </a:p>
          <a:p>
            <a:pPr marL="742950" lvl="1" indent="-285750"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involves circumstances rendering it reasonably unlikely that the lawyer will be able to provide adequate representation to one or more of the affected clients.</a:t>
            </a:r>
          </a:p>
          <a:p>
            <a:pPr>
              <a:buFont typeface="+mj-lt"/>
              <a:buAutoNum type="alphaLcPeriod"/>
            </a:pPr>
            <a:r>
              <a:rPr lang="en-US" dirty="0">
                <a:latin typeface="Verdana" panose="020B0604030504040204" pitchFamily="34" charset="0"/>
              </a:rPr>
              <a:t>Though otherwise subject to the provisions of this Rule, a part-time prosecutor who engages in the private practice of law may represent a private client adverse to the state or other political subdivision that the lawyer represents as a part-time prosecutor, except with regard to matters for which the part-time prosecutor had or has prosecutorial authority or responsibility.</a:t>
            </a:r>
          </a:p>
          <a:p>
            <a:r>
              <a:rPr lang="en-US" dirty="0">
                <a:latin typeface="Verdana" panose="020B0604030504040204" pitchFamily="34" charset="0"/>
              </a:rPr>
              <a:t>The maximum penalty for a violation of this Rule is disbarment.</a:t>
            </a:r>
            <a:br>
              <a:rPr lang="en-US" dirty="0">
                <a:latin typeface="Verdana" panose="020B0604030504040204" pitchFamily="34" charset="0"/>
              </a:rPr>
            </a:br>
            <a:endParaRPr lang="en-US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7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dN__M-3sl6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0459" y="1595079"/>
            <a:ext cx="7121236" cy="400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3644" y="515389"/>
            <a:ext cx="1440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Judges</a:t>
            </a:r>
            <a:endParaRPr lang="en-US" sz="3600" dirty="0"/>
          </a:p>
        </p:txBody>
      </p:sp>
      <p:pic>
        <p:nvPicPr>
          <p:cNvPr id="3" name="12TY110t8P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2291" y="1341921"/>
            <a:ext cx="7294072" cy="410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7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468</Words>
  <Application>Microsoft Office PowerPoint</Application>
  <PresentationFormat>Widescreen</PresentationFormat>
  <Paragraphs>56</Paragraphs>
  <Slides>16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Verdana</vt:lpstr>
      <vt:lpstr>Office Theme</vt:lpstr>
      <vt:lpstr>BIAS</vt:lpstr>
      <vt:lpstr>Before presentation:</vt:lpstr>
      <vt:lpstr>What is bias?</vt:lpstr>
      <vt:lpstr>IMPLICIT ASSOCIATION TEST</vt:lpstr>
      <vt:lpstr>Are we required to be impartial as lawyers?</vt:lpstr>
      <vt:lpstr>Can bias affect our roles as zealous advocates?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MAKES IT AN –ISM?</vt:lpstr>
      <vt:lpstr>HOW DO WE REINFORCE  –ISMS IN PRACTICE?</vt:lpstr>
      <vt:lpstr>How do we regulate ourselves?</vt:lpstr>
      <vt:lpstr>WHAT IF THERE IS NO RULE?</vt:lpstr>
      <vt:lpstr>PowerPoint Presentation</vt:lpstr>
    </vt:vector>
  </TitlesOfParts>
  <Company>Georgia State University - College of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</dc:title>
  <dc:creator>Tiffany Darcel Williams Roberts</dc:creator>
  <cp:lastModifiedBy>Tiffany Darcel Williams Roberts</cp:lastModifiedBy>
  <cp:revision>16</cp:revision>
  <dcterms:created xsi:type="dcterms:W3CDTF">2017-10-08T16:24:00Z</dcterms:created>
  <dcterms:modified xsi:type="dcterms:W3CDTF">2018-12-04T19:29:08Z</dcterms:modified>
</cp:coreProperties>
</file>